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F2DC"/>
    <a:srgbClr val="BEE5B9"/>
    <a:srgbClr val="BBE0E3"/>
    <a:srgbClr val="EF8F11"/>
    <a:srgbClr val="526FF5"/>
    <a:srgbClr val="7CC377"/>
    <a:srgbClr val="A8B50A"/>
    <a:srgbClr val="BF1238"/>
    <a:srgbClr val="F89A1E"/>
    <a:srgbClr val="BFC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25" d="100"/>
          <a:sy n="25" d="100"/>
        </p:scale>
        <p:origin x="3018" y="-870"/>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9.png"/><Relationship Id="rId41"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Rounded Corners 177">
            <a:extLst>
              <a:ext uri="{FF2B5EF4-FFF2-40B4-BE49-F238E27FC236}">
                <a16:creationId xmlns:a16="http://schemas.microsoft.com/office/drawing/2014/main" id="{C68E6EA2-369F-46F2-8D9B-19EDF303290C}"/>
              </a:ext>
            </a:extLst>
          </p:cNvPr>
          <p:cNvSpPr/>
          <p:nvPr/>
        </p:nvSpPr>
        <p:spPr bwMode="auto">
          <a:xfrm>
            <a:off x="2917600" y="19248890"/>
            <a:ext cx="10563822" cy="1838923"/>
          </a:xfrm>
          <a:prstGeom prst="roundRect">
            <a:avLst/>
          </a:prstGeom>
          <a:solidFill>
            <a:srgbClr val="DFF2D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2" name="Rectangle: Rounded Corners 21">
            <a:extLst>
              <a:ext uri="{FF2B5EF4-FFF2-40B4-BE49-F238E27FC236}">
                <a16:creationId xmlns:a16="http://schemas.microsoft.com/office/drawing/2014/main" id="{ABD48DB0-B42E-4D17-92A0-4784CEC2C8A3}"/>
              </a:ext>
            </a:extLst>
          </p:cNvPr>
          <p:cNvSpPr/>
          <p:nvPr/>
        </p:nvSpPr>
        <p:spPr bwMode="auto">
          <a:xfrm>
            <a:off x="14057486" y="29754809"/>
            <a:ext cx="13177464" cy="1838923"/>
          </a:xfrm>
          <a:prstGeom prst="roundRect">
            <a:avLst/>
          </a:prstGeom>
          <a:solidFill>
            <a:srgbClr val="DFF2D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4298679" y="29967387"/>
                <a:ext cx="12670981" cy="82176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𝑊𝐶</m:t>
                          </m:r>
                        </m:e>
                        <m:sub>
                          <m:r>
                            <a:rPr lang="en-US" sz="2400" b="0" i="1">
                              <a:latin typeface="Cambria Math" panose="02040503050406030204" pitchFamily="18" charset="0"/>
                              <a:ea typeface="Cambria Math" panose="02040503050406030204" pitchFamily="18" charset="0"/>
                            </a:rPr>
                            <m:t>𝑒𝑥𝑡</m:t>
                          </m:r>
                        </m:sub>
                      </m:sSub>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𝑐</m:t>
                          </m:r>
                        </m:sub>
                      </m:sSub>
                      <m:d>
                        <m:dPr>
                          <m:ctrlPr>
                            <a:rPr lang="en-US" sz="240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𝐴𝐶𝑆</m:t>
                                  </m:r>
                                </m:e>
                                <m:sub>
                                  <m:r>
                                    <a:rPr lang="en-US" sz="2400" i="1">
                                      <a:latin typeface="Cambria Math" panose="02040503050406030204" pitchFamily="18" charset="0"/>
                                      <a:ea typeface="Cambria Math" panose="02040503050406030204" pitchFamily="18" charset="0"/>
                                    </a:rPr>
                                    <m:t>𝑋</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𝐴𝐶𝑆</m:t>
                                  </m:r>
                                </m:e>
                                <m:sub>
                                  <m:r>
                                    <a:rPr lang="en-US" sz="2400" i="1">
                                      <a:latin typeface="Cambria Math" panose="02040503050406030204" pitchFamily="18" charset="0"/>
                                      <a:ea typeface="Cambria Math" panose="02040503050406030204" pitchFamily="18" charset="0"/>
                                    </a:rPr>
                                    <m:t>𝑌</m:t>
                                  </m:r>
                                </m:sub>
                              </m:sSub>
                            </m:e>
                          </m:d>
                        </m:e>
                      </m:d>
                      <m:sSub>
                        <m:sSubPr>
                          <m:ctrlPr>
                            <a:rPr lang="fr-FR"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𝑎</m:t>
                          </m:r>
                        </m:sub>
                      </m:sSub>
                      <m:sSub>
                        <m:sSubPr>
                          <m:ctrlPr>
                            <a:rPr lang="fr-FR" sz="2400" i="1" smtClean="0">
                              <a:latin typeface="Cambria Math" panose="02040503050406030204" pitchFamily="18" charset="0"/>
                              <a:ea typeface="Cambria Math" panose="02040503050406030204" pitchFamily="18" charset="0"/>
                            </a:rPr>
                          </m:ctrlPr>
                        </m:sSubPr>
                        <m:e>
                          <m:r>
                            <m:rPr>
                              <m:nor/>
                            </m:rPr>
                            <a:rPr lang="fr-FR" sz="240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𝑓</m:t>
                                  </m:r>
                                </m:e>
                                <m:sub>
                                  <m:r>
                                    <a:rPr lang="fr-FR" sz="2400" i="1">
                                      <a:latin typeface="Cambria Math" panose="02040503050406030204" pitchFamily="18" charset="0"/>
                                      <a:ea typeface="Cambria Math" panose="02040503050406030204" pitchFamily="18" charset="0"/>
                                    </a:rPr>
                                    <m:t>𝑎</m:t>
                                  </m:r>
                                </m:sub>
                              </m:sSub>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𝑡</m:t>
                                  </m:r>
                                </m:e>
                                <m:sub>
                                  <m:r>
                                    <a:rPr lang="fr-FR" sz="2400" i="1">
                                      <a:latin typeface="Cambria Math" panose="02040503050406030204" pitchFamily="18" charset="0"/>
                                      <a:ea typeface="Cambria Math" panose="02040503050406030204" pitchFamily="18" charset="0"/>
                                    </a:rPr>
                                    <m:t>𝑎</m:t>
                                  </m:r>
                                </m:sub>
                              </m:sSub>
                            </m:e>
                          </m:d>
                        </m:e>
                        <m:sub>
                          <m:r>
                            <a:rPr lang="fr-FR" sz="2400" b="0" i="1" smtClean="0">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fr-FR"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𝑏</m:t>
                          </m:r>
                        </m:sub>
                      </m:sSub>
                      <m:sSub>
                        <m:sSubPr>
                          <m:ctrlPr>
                            <a:rPr lang="fr-FR" sz="2400" i="1">
                              <a:latin typeface="Cambria Math" panose="02040503050406030204" pitchFamily="18" charset="0"/>
                              <a:ea typeface="Cambria Math" panose="02040503050406030204" pitchFamily="18" charset="0"/>
                            </a:rPr>
                          </m:ctrlPr>
                        </m:sSubPr>
                        <m:e>
                          <m:r>
                            <m:rPr>
                              <m:nor/>
                            </m:rPr>
                            <a:rPr lang="fr-FR" sz="2400" b="0" smtClean="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𝑓</m:t>
                                  </m:r>
                                </m:e>
                                <m:sub>
                                  <m:r>
                                    <a:rPr lang="fr-FR" sz="2400" b="0" i="1" smtClean="0">
                                      <a:latin typeface="Cambria Math" panose="02040503050406030204" pitchFamily="18" charset="0"/>
                                      <a:ea typeface="Cambria Math" panose="02040503050406030204" pitchFamily="18" charset="0"/>
                                    </a:rPr>
                                    <m:t>𝑏</m:t>
                                  </m:r>
                                </m:sub>
                              </m:sSub>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𝑡</m:t>
                                  </m:r>
                                </m:e>
                                <m:sub>
                                  <m:r>
                                    <a:rPr lang="fr-FR" sz="2400" b="0" i="1" smtClean="0">
                                      <a:latin typeface="Cambria Math" panose="02040503050406030204" pitchFamily="18" charset="0"/>
                                      <a:ea typeface="Cambria Math" panose="02040503050406030204" pitchFamily="18" charset="0"/>
                                    </a:rPr>
                                    <m:t>𝑏</m:t>
                                  </m:r>
                                </m:sub>
                              </m:sSub>
                            </m:e>
                          </m:d>
                        </m:e>
                        <m:sub>
                          <m:r>
                            <a:rPr lang="fr-FR" sz="2400" i="1">
                              <a:latin typeface="Cambria Math" panose="02040503050406030204" pitchFamily="18" charset="0"/>
                              <a:ea typeface="Cambria Math" panose="02040503050406030204" pitchFamily="18" charset="0"/>
                            </a:rPr>
                            <m:t>2</m:t>
                          </m:r>
                        </m:sub>
                      </m:sSub>
                      <m:r>
                        <m:rPr>
                          <m:nor/>
                        </m:rPr>
                        <a:rPr lang="fr-FR" sz="2400" b="0" smtClean="0">
                          <a:latin typeface="Cambria Math" panose="02040503050406030204" pitchFamily="18" charset="0"/>
                          <a:ea typeface="Cambria Math" panose="02040503050406030204" pitchFamily="18" charset="0"/>
                        </a:rPr>
                        <m:t>)</m:t>
                      </m:r>
                      <m:d>
                        <m:dPr>
                          <m:begChr m:val="|"/>
                          <m:endChr m:val="|"/>
                          <m:ctrlPr>
                            <a:rPr lang="fr-FR" sz="2400" i="1" smtClean="0">
                              <a:latin typeface="Cambria Math" panose="02040503050406030204" pitchFamily="18" charset="0"/>
                              <a:ea typeface="Cambria Math" panose="02040503050406030204" pitchFamily="18" charset="0"/>
                            </a:rPr>
                          </m:ctrlPr>
                        </m:dPr>
                        <m:e>
                          <m:nary>
                            <m:naryPr>
                              <m:chr m:val="∑"/>
                              <m:limLoc m:val="subSup"/>
                              <m:ctrlPr>
                                <a:rPr lang="fr-FR" sz="2400" i="1">
                                  <a:latin typeface="Cambria Math" panose="02040503050406030204" pitchFamily="18" charset="0"/>
                                  <a:ea typeface="Cambria Math" panose="02040503050406030204" pitchFamily="18" charset="0"/>
                                </a:rPr>
                              </m:ctrlPr>
                            </m:naryPr>
                            <m:sub>
                              <m:r>
                                <m:rPr>
                                  <m:brk m:alnAt="25"/>
                                </m:rP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=1</m:t>
                              </m:r>
                            </m:sub>
                            <m:sup>
                              <m:r>
                                <a:rPr lang="fr-FR" sz="2400" i="1">
                                  <a:latin typeface="Cambria Math" panose="02040503050406030204" pitchFamily="18" charset="0"/>
                                  <a:ea typeface="Cambria Math" panose="02040503050406030204" pitchFamily="18" charset="0"/>
                                </a:rPr>
                                <m:t>𝑁</m:t>
                              </m:r>
                              <m:r>
                                <a:rPr lang="fr-FR" sz="2400" i="1">
                                  <a:latin typeface="Cambria Math" panose="02040503050406030204" pitchFamily="18" charset="0"/>
                                  <a:ea typeface="Cambria Math" panose="02040503050406030204" pitchFamily="18" charset="0"/>
                                </a:rPr>
                                <m:t>−1</m:t>
                              </m:r>
                            </m:sup>
                            <m:e>
                              <m:nary>
                                <m:naryPr>
                                  <m:chr m:val="∑"/>
                                  <m:limLoc m:val="subSup"/>
                                  <m:ctrlPr>
                                    <a:rPr lang="fr-FR" sz="2400" i="1">
                                      <a:latin typeface="Cambria Math" panose="02040503050406030204" pitchFamily="18" charset="0"/>
                                      <a:ea typeface="Cambria Math" panose="02040503050406030204" pitchFamily="18" charset="0"/>
                                    </a:rPr>
                                  </m:ctrlPr>
                                </m:naryPr>
                                <m:sub>
                                  <m:r>
                                    <m:rPr>
                                      <m:brk m:alnAt="25"/>
                                    </m:rPr>
                                    <a:rPr lang="fr-FR" sz="2400" i="1">
                                      <a:latin typeface="Cambria Math" panose="02040503050406030204" pitchFamily="18" charset="0"/>
                                      <a:ea typeface="Cambria Math" panose="02040503050406030204" pitchFamily="18" charset="0"/>
                                    </a:rPr>
                                    <m:t>𝑗</m:t>
                                  </m:r>
                                  <m:r>
                                    <a:rPr lang="fr-FR" sz="2400" i="1">
                                      <a:latin typeface="Cambria Math" panose="02040503050406030204" pitchFamily="18" charset="0"/>
                                      <a:ea typeface="Cambria Math" panose="02040503050406030204" pitchFamily="18" charset="0"/>
                                    </a:rPr>
                                    <m:t>=1</m:t>
                                  </m:r>
                                </m:sub>
                                <m:sup>
                                  <m:r>
                                    <a:rPr lang="fr-FR" sz="2400" i="1">
                                      <a:latin typeface="Cambria Math" panose="02040503050406030204" pitchFamily="18" charset="0"/>
                                      <a:ea typeface="Cambria Math" panose="02040503050406030204" pitchFamily="18" charset="0"/>
                                    </a:rPr>
                                    <m:t>𝑀</m:t>
                                  </m:r>
                                  <m:r>
                                    <a:rPr lang="fr-FR" sz="2400" i="1">
                                      <a:latin typeface="Cambria Math" panose="02040503050406030204" pitchFamily="18" charset="0"/>
                                      <a:ea typeface="Cambria Math" panose="02040503050406030204" pitchFamily="18" charset="0"/>
                                    </a:rPr>
                                    <m:t>−1</m:t>
                                  </m:r>
                                </m:sup>
                                <m:e>
                                  <m:sSubSup>
                                    <m:sSubSupPr>
                                      <m:ctrlPr>
                                        <a:rPr lang="fr-FR" sz="2400" i="1">
                                          <a:latin typeface="Cambria Math" panose="02040503050406030204" pitchFamily="18" charset="0"/>
                                          <a:ea typeface="Cambria Math" panose="02040503050406030204" pitchFamily="18" charset="0"/>
                                        </a:rPr>
                                      </m:ctrlPr>
                                    </m:sSubSupPr>
                                    <m:e>
                                      <m:r>
                                        <a:rPr lang="fr-FR" sz="2400" i="1">
                                          <a:latin typeface="Cambria Math" panose="02040503050406030204" pitchFamily="18" charset="0"/>
                                          <a:ea typeface="Cambria Math" panose="02040503050406030204" pitchFamily="18" charset="0"/>
                                        </a:rPr>
                                        <m:t>𝛼</m:t>
                                      </m:r>
                                    </m:e>
                                    <m:sub>
                                      <m:r>
                                        <a:rPr lang="fr-FR" sz="2400" i="1">
                                          <a:latin typeface="Cambria Math" panose="02040503050406030204" pitchFamily="18" charset="0"/>
                                          <a:ea typeface="Cambria Math" panose="02040503050406030204" pitchFamily="18" charset="0"/>
                                        </a:rPr>
                                        <m:t>𝑖</m:t>
                                      </m:r>
                                    </m:sub>
                                    <m:sup>
                                      <m:r>
                                        <a:rPr lang="fr-FR" sz="2400" i="1">
                                          <a:latin typeface="Cambria Math" panose="02040503050406030204" pitchFamily="18" charset="0"/>
                                          <a:ea typeface="Cambria Math" panose="02040503050406030204" pitchFamily="18" charset="0"/>
                                        </a:rPr>
                                        <m:t>𝑇</m:t>
                                      </m:r>
                                    </m:sup>
                                  </m:sSubSup>
                                </m:e>
                              </m:nary>
                            </m:e>
                          </m:nary>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𝐾</m:t>
                              </m:r>
                            </m:e>
                            <m:sub>
                              <m:r>
                                <a:rPr lang="fr-FR" sz="2400" i="1">
                                  <a:latin typeface="Cambria Math" panose="02040503050406030204" pitchFamily="18" charset="0"/>
                                  <a:ea typeface="Cambria Math" panose="02040503050406030204" pitchFamily="18" charset="0"/>
                                </a:rPr>
                                <m:t>𝑔</m:t>
                              </m:r>
                            </m:sub>
                          </m:sSub>
                          <m:sSub>
                            <m:sSubPr>
                              <m:ctrlPr>
                                <a:rPr lang="fr-FR" sz="2400" i="1">
                                  <a:latin typeface="Cambria Math" panose="02040503050406030204" pitchFamily="18" charset="0"/>
                                  <a:ea typeface="Cambria Math" panose="02040503050406030204" pitchFamily="18" charset="0"/>
                                </a:rPr>
                              </m:ctrlPr>
                            </m:sSubPr>
                            <m:e>
                              <m:r>
                                <m:rPr>
                                  <m:nor/>
                                </m:rPr>
                                <a:rPr lang="fr-FR" sz="2400" smtClean="0">
                                  <a:latin typeface="Cambria Math" panose="02040503050406030204" pitchFamily="18" charset="0"/>
                                  <a:ea typeface="Cambria Math" panose="02040503050406030204" pitchFamily="18" charset="0"/>
                                </a:rPr>
                                <m:t>(</m:t>
                              </m:r>
                              <m:d>
                                <m:dPr>
                                  <m:begChr m:val="‖"/>
                                  <m:endChr m:val="‖"/>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𝑥</m:t>
                                      </m:r>
                                    </m:e>
                                    <m:sub>
                                      <m:r>
                                        <a:rPr lang="fr-FR" sz="2400" i="1">
                                          <a:latin typeface="Cambria Math" panose="02040503050406030204" pitchFamily="18" charset="0"/>
                                          <a:ea typeface="Cambria Math" panose="02040503050406030204" pitchFamily="18" charset="0"/>
                                        </a:rPr>
                                        <m:t>𝑖</m:t>
                                      </m:r>
                                    </m:sub>
                                  </m:sSub>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𝑦</m:t>
                                      </m:r>
                                    </m:e>
                                    <m:sub>
                                      <m:r>
                                        <a:rPr lang="fr-FR" sz="2400" i="1">
                                          <a:latin typeface="Cambria Math" panose="02040503050406030204" pitchFamily="18" charset="0"/>
                                          <a:ea typeface="Cambria Math" panose="02040503050406030204" pitchFamily="18" charset="0"/>
                                        </a:rPr>
                                        <m:t>𝑖</m:t>
                                      </m:r>
                                    </m:sub>
                                  </m:sSub>
                                </m:e>
                              </m:d>
                            </m:e>
                            <m:sub>
                              <m:r>
                                <a:rPr lang="fr-FR" sz="2400" i="1">
                                  <a:latin typeface="Cambria Math" panose="02040503050406030204" pitchFamily="18" charset="0"/>
                                  <a:ea typeface="Cambria Math" panose="02040503050406030204" pitchFamily="18" charset="0"/>
                                </a:rPr>
                                <m:t>2</m:t>
                              </m:r>
                            </m:sub>
                          </m:sSub>
                          <m:r>
                            <m:rPr>
                              <m:nor/>
                            </m:rPr>
                            <a:rPr lang="fr-FR" sz="240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𝛽</m:t>
                              </m:r>
                            </m:e>
                            <m:sub>
                              <m:r>
                                <a:rPr lang="fr-FR" sz="2400" i="1">
                                  <a:latin typeface="Cambria Math" panose="02040503050406030204" pitchFamily="18" charset="0"/>
                                  <a:ea typeface="Cambria Math" panose="02040503050406030204" pitchFamily="18" charset="0"/>
                                </a:rPr>
                                <m:t>𝑗</m:t>
                              </m:r>
                            </m:sub>
                          </m:sSub>
                        </m:e>
                      </m:d>
                    </m:oMath>
                  </m:oMathPara>
                </a14:m>
                <a:endParaRPr lang="en-US" sz="24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4298679" y="29967387"/>
                <a:ext cx="12670981" cy="821763"/>
              </a:xfrm>
              <a:prstGeom prst="rect">
                <a:avLst/>
              </a:prstGeom>
              <a:blipFill>
                <a:blip r:embed="rId2"/>
                <a:stretch>
                  <a:fillRect/>
                </a:stretch>
              </a:blipFill>
            </p:spPr>
            <p:txBody>
              <a:bodyPr/>
              <a:lstStyle/>
              <a:p>
                <a:r>
                  <a:rPr lang="fr-FR">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32237257" y="35536173"/>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529022"/>
            <a:ext cx="26571520" cy="1938992"/>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[1] </a:t>
            </a:r>
            <a:r>
              <a:rPr lang="en-US" sz="2000" dirty="0"/>
              <a:t>S. </a:t>
            </a:r>
            <a:r>
              <a:rPr lang="en-US" sz="2000" dirty="0" err="1"/>
              <a:t>Wakana</a:t>
            </a:r>
            <a:r>
              <a:rPr lang="en-US" sz="2000" dirty="0"/>
              <a:t> </a:t>
            </a:r>
            <a:r>
              <a:rPr lang="en-US" sz="2000" i="1" dirty="0"/>
              <a:t>et al.</a:t>
            </a:r>
            <a:r>
              <a:rPr lang="en-US" sz="2000" dirty="0"/>
              <a:t>,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t>Reproducibility of quantitative tractography methods applied to cerebral white matter</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t> </a:t>
            </a:r>
            <a:r>
              <a:rPr lang="en-US" sz="2000" i="1" dirty="0" err="1"/>
              <a:t>NeuroImage</a:t>
            </a:r>
            <a:r>
              <a:rPr lang="en-US" sz="2000" dirty="0"/>
              <a:t>, vol. 36, no. 3, pp. 630-644, 2007.</a:t>
            </a: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[2]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[3] A. </a:t>
            </a:r>
            <a:r>
              <a:rPr lang="en-US" sz="2000" dirty="0" err="1">
                <a:latin typeface="Tahoma" panose="020B0604030504040204" pitchFamily="34" charset="0"/>
                <a:ea typeface="Tahoma" panose="020B0604030504040204" pitchFamily="34" charset="0"/>
                <a:cs typeface="Tahoma" panose="020B0604030504040204" pitchFamily="34" charset="0"/>
              </a:rPr>
              <a:t>Delmonte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a:t>
            </a:r>
            <a:r>
              <a:rPr lang="en-US" sz="2000" dirty="0" err="1">
                <a:latin typeface="Tahoma" panose="020B0604030504040204" pitchFamily="34" charset="0"/>
                <a:ea typeface="Tahoma" panose="020B0604030504040204" pitchFamily="34" charset="0"/>
                <a:cs typeface="Tahoma" panose="020B0604030504040204" pitchFamily="34" charset="0"/>
              </a:rPr>
              <a:t>Tractograms</a:t>
            </a:r>
            <a:r>
              <a:rPr lang="en-US" sz="2000" dirty="0">
                <a:latin typeface="Tahoma" panose="020B0604030504040204" pitchFamily="34" charset="0"/>
                <a:ea typeface="Tahoma" panose="020B0604030504040204" pitchFamily="34" charset="0"/>
                <a:cs typeface="Tahoma" panose="020B0604030504040204" pitchFamily="34" charset="0"/>
              </a:rPr>
              <a:t>”,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[5]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[6]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3"/>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5"/>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6"/>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Université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7"/>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8"/>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9"/>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0"/>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1"/>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2"/>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419105"/>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157413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4758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700845" y="6188309"/>
            <a:ext cx="28233979"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spatial relationships (e.g. anterior of Amygdala) [1]. We propose to model their inherent vagueness using the theory of fuzzy sets [2]. Furthermore,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412093"/>
            <a:ext cx="18434267"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sz="3600" dirty="0"/>
              <a:t>A smaller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888414"/>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fiber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979893"/>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3340983" y="23881186"/>
            <a:ext cx="5564569" cy="3497359"/>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3349299"/>
            <a:ext cx="11573538" cy="7637116"/>
            <a:chOff x="16024231" y="11315498"/>
            <a:chExt cx="12910594" cy="9085604"/>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7569511" y="19192804"/>
              <a:ext cx="10871680" cy="12082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Fibers of interest can be selected via an ACS 		  based thresholding operation.</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0745" y="23209236"/>
            <a:ext cx="11440110" cy="8276406"/>
            <a:chOff x="1123017" y="21833929"/>
            <a:chExt cx="11568739" cy="8369463"/>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3017" y="21833929"/>
              <a:ext cx="11568739" cy="7549661"/>
              <a:chOff x="9740343" y="5804644"/>
              <a:chExt cx="16584501"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0343" y="5804644"/>
                <a:ext cx="15740203" cy="10795412"/>
                <a:chOff x="9597468" y="9833719"/>
                <a:chExt cx="15740203"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068424" y="12954763"/>
                  <a:ext cx="1913121"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431070" y="17444977"/>
                  <a:ext cx="1180534"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787441" y="29643165"/>
              <a:ext cx="8538689" cy="56022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fiber bundles visualization</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21047212" y="32419105"/>
            <a:ext cx="7084587" cy="6766611"/>
            <a:chOff x="20213214" y="31319836"/>
            <a:chExt cx="8821936" cy="8425983"/>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9076966"/>
              <a:ext cx="6278336" cy="668853"/>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205906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1304325"/>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33187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83321" y="28814660"/>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145718" y="9779919"/>
            <a:ext cx="0" cy="11206496"/>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700846" y="9779919"/>
            <a:ext cx="14939250"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as a logic combination of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relations.</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663779" y="11247985"/>
            <a:ext cx="14976317" cy="3416320"/>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Every voxel </a:t>
            </a:r>
            <a:r>
              <a:rPr lang="en-US" sz="3600" i="1" dirty="0">
                <a:latin typeface="Tahoma" panose="020B0604030504040204" pitchFamily="34" charset="0"/>
                <a:ea typeface="Tahoma" panose="020B0604030504040204" pitchFamily="34" charset="0"/>
                <a:cs typeface="Tahoma" panose="020B0604030504040204" pitchFamily="34" charset="0"/>
              </a:rPr>
              <a:t>P</a:t>
            </a:r>
            <a:r>
              <a:rPr lang="en-US" sz="3600" dirty="0">
                <a:latin typeface="Tahoma" panose="020B0604030504040204" pitchFamily="34" charset="0"/>
                <a:ea typeface="Tahoma" panose="020B0604030504040204" pitchFamily="34" charset="0"/>
                <a:cs typeface="Tahoma" panose="020B0604030504040204" pitchFamily="34" charset="0"/>
              </a:rPr>
              <a:t> in the space is assigned a membership value </a:t>
            </a:r>
            <a:r>
              <a:rPr lang="el-GR" dirty="0"/>
              <a:t>μ</a:t>
            </a:r>
            <a:r>
              <a:rPr lang="en-US" sz="3600" dirty="0">
                <a:latin typeface="Tahoma" panose="020B0604030504040204" pitchFamily="34" charset="0"/>
                <a:ea typeface="Tahoma" panose="020B0604030504040204" pitchFamily="34" charset="0"/>
                <a:cs typeface="Tahoma" panose="020B0604030504040204" pitchFamily="34" charset="0"/>
              </a:rPr>
              <a:t> describing the degree of satisfaction of the combined relations. A FS score is computed for each fiber (with endpoints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dirty="0">
                <a:latin typeface="Tahoma" panose="020B0604030504040204" pitchFamily="34" charset="0"/>
                <a:ea typeface="Tahoma" panose="020B0604030504040204" pitchFamily="34" charset="0"/>
                <a:cs typeface="Tahoma" panose="020B0604030504040204" pitchFamily="34" charset="0"/>
              </a:rPr>
              <a:t> as the weighted average of </a:t>
            </a:r>
            <a:r>
              <a:rPr lang="el-GR" sz="3600" dirty="0"/>
              <a:t>μ </a:t>
            </a:r>
            <a:r>
              <a:rPr lang="en-US" sz="3600" dirty="0">
                <a:latin typeface="Tahoma" panose="020B0604030504040204" pitchFamily="34" charset="0"/>
                <a:ea typeface="Tahoma" panose="020B0604030504040204" pitchFamily="34" charset="0"/>
                <a:cs typeface="Tahoma" panose="020B0604030504040204" pitchFamily="34" charset="0"/>
              </a:rPr>
              <a:t>values of the voxels the fiber passes through.</a:t>
            </a:r>
          </a:p>
          <a:p>
            <a:pPr algn="just"/>
            <a:br>
              <a:rPr lang="en-US" sz="3600" dirty="0">
                <a:latin typeface="Tahoma" panose="020B0604030504040204" pitchFamily="34" charset="0"/>
                <a:ea typeface="Tahoma" panose="020B0604030504040204" pitchFamily="34" charset="0"/>
                <a:cs typeface="Tahoma" panose="020B0604030504040204" pitchFamily="34" charset="0"/>
              </a:rPr>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25A481-6039-4021-9DE6-60299047ED15}"/>
                  </a:ext>
                </a:extLst>
              </p:cNvPr>
              <p:cNvSpPr txBox="1"/>
              <p:nvPr/>
            </p:nvSpPr>
            <p:spPr>
              <a:xfrm>
                <a:off x="6196517" y="19390990"/>
                <a:ext cx="6158481" cy="714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SupPr>
                        <m:e>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μ</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α</m:t>
                          </m:r>
                        </m:sub>
                        <m:sup>
                          <m:r>
                            <m:rPr>
                              <m:sty m:val="p"/>
                            </m:rPr>
                            <a:rPr lang="fr-FR" sz="2400" b="0" i="0" dirty="0" smtClean="0">
                              <a:latin typeface="Cambria Math" panose="02040503050406030204" pitchFamily="18" charset="0"/>
                              <a:ea typeface="Tahoma" panose="020B0604030504040204" pitchFamily="34" charset="0"/>
                              <a:cs typeface="Tahoma" panose="020B0604030504040204" pitchFamily="34" charset="0"/>
                            </a:rPr>
                            <m:t>R</m:t>
                          </m:r>
                        </m:sup>
                      </m:sSubSup>
                      <m:r>
                        <m:rPr>
                          <m:nor/>
                        </m:rPr>
                        <a:rPr lang="el-GR" sz="2400" dirty="0">
                          <a:latin typeface="Tahoma" panose="020B0604030504040204" pitchFamily="34" charset="0"/>
                          <a:ea typeface="Tahoma" panose="020B0604030504040204" pitchFamily="34" charset="0"/>
                          <a:cs typeface="Tahoma" panose="020B0604030504040204" pitchFamily="34" charset="0"/>
                        </a:rPr>
                        <m:t>(</m:t>
                      </m:r>
                      <m:r>
                        <m:rPr>
                          <m:nor/>
                        </m:rPr>
                        <a:rPr lang="fr-FR" sz="2400" dirty="0">
                          <a:latin typeface="Tahoma" panose="020B0604030504040204" pitchFamily="34" charset="0"/>
                          <a:ea typeface="Tahoma" panose="020B0604030504040204" pitchFamily="34" charset="0"/>
                          <a:cs typeface="Tahoma" panose="020B0604030504040204" pitchFamily="34" charset="0"/>
                        </a:rPr>
                        <m:t>P</m:t>
                      </m:r>
                      <m:r>
                        <m:rPr>
                          <m:nor/>
                        </m:rPr>
                        <a:rPr lang="fr-FR" sz="2400" dirty="0">
                          <a:latin typeface="Tahoma" panose="020B0604030504040204" pitchFamily="34" charset="0"/>
                          <a:ea typeface="Tahoma" panose="020B0604030504040204" pitchFamily="34" charset="0"/>
                          <a:cs typeface="Tahoma" panose="020B0604030504040204" pitchFamily="34" charset="0"/>
                        </a:rPr>
                        <m:t>) =</m:t>
                      </m:r>
                      <m:r>
                        <a:rPr lang="en-US" sz="2400" i="1" dirty="0">
                          <a:latin typeface="Cambria Math" panose="02040503050406030204" pitchFamily="18" charset="0"/>
                          <a:ea typeface="Tahoma" panose="020B0604030504040204" pitchFamily="34" charset="0"/>
                          <a:cs typeface="Tahoma" panose="020B0604030504040204" pitchFamily="34" charset="0"/>
                        </a:rPr>
                        <m:t>𝑚𝑎𝑥</m:t>
                      </m:r>
                      <m:r>
                        <m:rPr>
                          <m:nor/>
                        </m:rPr>
                        <a:rPr lang="fr-FR" sz="2400" b="0" i="0" dirty="0" smtClean="0">
                          <a:latin typeface="Cambria Math" panose="02040503050406030204" pitchFamily="18" charset="0"/>
                          <a:ea typeface="Tahoma" panose="020B0604030504040204" pitchFamily="34" charset="0"/>
                          <a:cs typeface="Tahoma" panose="020B0604030504040204" pitchFamily="34" charset="0"/>
                        </a:rPr>
                        <m:t> </m:t>
                      </m:r>
                      <m:r>
                        <m:rPr>
                          <m:nor/>
                        </m:rPr>
                        <a:rPr lang="fr-FR" sz="2400" dirty="0">
                          <a:latin typeface="Tahoma" panose="020B0604030504040204" pitchFamily="34" charset="0"/>
                          <a:ea typeface="Tahoma" panose="020B0604030504040204" pitchFamily="34" charset="0"/>
                          <a:cs typeface="Tahoma" panose="020B0604030504040204" pitchFamily="34" charset="0"/>
                        </a:rPr>
                        <m:t>(0,</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smtClean="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 </m:t>
                      </m:r>
                      <m:f>
                        <m:f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2400" dirty="0">
                              <a:latin typeface="Tahoma" panose="020B0604030504040204" pitchFamily="34" charset="0"/>
                              <a:ea typeface="Tahoma" panose="020B0604030504040204" pitchFamily="34" charset="0"/>
                              <a:cs typeface="Tahoma" panose="020B0604030504040204" pitchFamily="34" charset="0"/>
                            </a:rPr>
                            <m:t>1−2</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min</m:t>
                              </m:r>
                            </m:sub>
                          </m:sSub>
                        </m:num>
                        <m:den>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π</m:t>
                          </m:r>
                        </m:den>
                      </m:f>
                    </m:oMath>
                  </m:oMathPara>
                </a14:m>
                <a:endParaRPr lang="fr-FR" sz="2800" dirty="0"/>
              </a:p>
            </p:txBody>
          </p:sp>
        </mc:Choice>
        <mc:Fallback>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6196517" y="19390990"/>
                <a:ext cx="6158481" cy="714747"/>
              </a:xfrm>
              <a:prstGeom prst="rect">
                <a:avLst/>
              </a:prstGeom>
              <a:blipFill>
                <a:blip r:embed="rId38"/>
                <a:stretch>
                  <a:fillRect/>
                </a:stretch>
              </a:blipFill>
            </p:spPr>
            <p:txBody>
              <a:bodyPr/>
              <a:lstStyle/>
              <a:p>
                <a:r>
                  <a:rPr lang="fr-FR">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322365" y="22217776"/>
            <a:ext cx="15222437"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[4] technique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322365" y="27954609"/>
            <a:ext cx="15318598"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Fibers are selected using an extension of the Weighted Currents [5] similarity, containing an ACS term.</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5718973" y="30877320"/>
                <a:ext cx="10291840"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with</a:t>
                </a:r>
                <a:r>
                  <a:rPr lang="en-US" sz="24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24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24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400" b="0" i="1" smtClean="0">
                                <a:latin typeface="Cambria Math" panose="02040503050406030204" pitchFamily="18" charset="0"/>
                                <a:ea typeface="Cambria Math" panose="02040503050406030204" pitchFamily="18" charset="0"/>
                                <a:cs typeface="Tahoma" panose="020B0604030504040204" pitchFamily="34" charset="0"/>
                              </a:rPr>
                              <m:t>𝐴</m:t>
                            </m:r>
                            <m:r>
                              <a:rPr lang="en-US" sz="2400" b="0" i="1" smtClean="0">
                                <a:latin typeface="Cambria Math" panose="02040503050406030204" pitchFamily="18" charset="0"/>
                                <a:ea typeface="Cambria Math" panose="02040503050406030204" pitchFamily="18" charset="0"/>
                                <a:cs typeface="Tahoma" panose="020B0604030504040204" pitchFamily="34" charset="0"/>
                              </a:rPr>
                              <m:t>−</m:t>
                            </m:r>
                            <m:r>
                              <a:rPr lang="en-US" sz="24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24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24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400" b="0" i="1" smtClean="0">
                            <a:latin typeface="Cambria Math" panose="02040503050406030204" pitchFamily="18" charset="0"/>
                            <a:ea typeface="Cambria Math" panose="02040503050406030204" pitchFamily="18" charset="0"/>
                            <a:cs typeface="Tahoma" panose="020B0604030504040204" pitchFamily="34" charset="0"/>
                          </a:rPr>
                          <m:t>𝐴</m:t>
                        </m:r>
                        <m:r>
                          <a:rPr lang="en-US" sz="2400" b="0" i="1" smtClean="0">
                            <a:latin typeface="Cambria Math" panose="02040503050406030204" pitchFamily="18" charset="0"/>
                            <a:ea typeface="Cambria Math" panose="02040503050406030204" pitchFamily="18" charset="0"/>
                            <a:cs typeface="Tahoma" panose="020B0604030504040204" pitchFamily="34" charset="0"/>
                          </a:rPr>
                          <m:t>−</m:t>
                        </m:r>
                        <m:r>
                          <a:rPr lang="en-US" sz="24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2400" dirty="0">
                    <a:latin typeface="Cambria Math" panose="02040503050406030204" pitchFamily="18" charset="0"/>
                    <a:ea typeface="Cambria Math" panose="02040503050406030204" pitchFamily="18"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and</a:t>
                </a:r>
                <a:r>
                  <a:rPr lang="en-US" sz="2400" dirty="0">
                    <a:latin typeface="Cambria Math" panose="02040503050406030204" pitchFamily="18" charset="0"/>
                    <a:ea typeface="Cambria Math" panose="02040503050406030204" pitchFamily="18" charset="0"/>
                    <a:cs typeface="Tahoma" panose="020B0604030504040204" pitchFamily="34" charset="0"/>
                  </a:rPr>
                  <a:t> </a:t>
                </a:r>
                <a:r>
                  <a:rPr lang="en-US" sz="2400" i="1" dirty="0">
                    <a:latin typeface="Cambria Math" panose="02040503050406030204" pitchFamily="18" charset="0"/>
                    <a:ea typeface="Cambria Math" panose="02040503050406030204" pitchFamily="18" charset="0"/>
                    <a:cs typeface="Tahoma" panose="020B0604030504040204" pitchFamily="34" charset="0"/>
                  </a:rPr>
                  <a:t>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2400" i="1" dirty="0">
                    <a:latin typeface="Cambria Math" panose="02040503050406030204" pitchFamily="18" charset="0"/>
                    <a:ea typeface="Cambria Math" panose="02040503050406030204" pitchFamily="18" charset="0"/>
                    <a:cs typeface="Tahoma" panose="020B0604030504040204" pitchFamily="34" charset="0"/>
                  </a:rPr>
                  <a:t> </a:t>
                </a:r>
                <a:r>
                  <a:rPr lang="en-US" sz="2400" i="1" dirty="0" err="1">
                    <a:latin typeface="Cambria Math" panose="02040503050406030204" pitchFamily="18" charset="0"/>
                    <a:ea typeface="Cambria Math" panose="02040503050406030204" pitchFamily="18" charset="0"/>
                    <a:cs typeface="Tahoma" panose="020B0604030504040204" pitchFamily="34" charset="0"/>
                  </a:rPr>
                  <a:t>K</a:t>
                </a:r>
                <a:r>
                  <a:rPr lang="en-US" sz="2400" i="1" baseline="-25000" dirty="0" err="1">
                    <a:latin typeface="Cambria Math" panose="02040503050406030204" pitchFamily="18" charset="0"/>
                    <a:ea typeface="Cambria Math" panose="02040503050406030204" pitchFamily="18" charset="0"/>
                    <a:cs typeface="Tahoma" panose="020B0604030504040204" pitchFamily="34" charset="0"/>
                  </a:rPr>
                  <a:t>b</a:t>
                </a:r>
                <a:r>
                  <a:rPr lang="en-US" sz="2400" i="1" dirty="0">
                    <a:latin typeface="Cambria Math" panose="02040503050406030204" pitchFamily="18" charset="0"/>
                    <a:ea typeface="Cambria Math" panose="02040503050406030204" pitchFamily="18" charset="0"/>
                    <a:cs typeface="Tahoma" panose="020B0604030504040204" pitchFamily="34" charset="0"/>
                  </a:rPr>
                  <a:t> K</a:t>
                </a:r>
                <a:r>
                  <a:rPr lang="en-US" sz="24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2400" i="1" dirty="0">
                    <a:latin typeface="Cambria Math" panose="02040503050406030204" pitchFamily="18" charset="0"/>
                    <a:ea typeface="Cambria Math" panose="02040503050406030204" pitchFamily="18"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5718973" y="30877320"/>
                <a:ext cx="10291840" cy="461665"/>
              </a:xfrm>
              <a:prstGeom prst="rect">
                <a:avLst/>
              </a:prstGeom>
              <a:blipFill>
                <a:blip r:embed="rId39"/>
                <a:stretch>
                  <a:fillRect l="-948" t="-11842" b="-28947"/>
                </a:stretch>
              </a:blipFill>
            </p:spPr>
            <p:txBody>
              <a:bodyPr/>
              <a:lstStyle/>
              <a:p>
                <a:r>
                  <a:rPr lang="fr-FR">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35163851" y="35537016"/>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37478745" y="35537016"/>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39851337" y="35297538"/>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grpSp>
        <p:nvGrpSpPr>
          <p:cNvPr id="7" name="Group 6">
            <a:extLst>
              <a:ext uri="{FF2B5EF4-FFF2-40B4-BE49-F238E27FC236}">
                <a16:creationId xmlns:a16="http://schemas.microsoft.com/office/drawing/2014/main" id="{AAADEE12-9BDA-4A4C-82D8-68BBA98C5BF5}"/>
              </a:ext>
            </a:extLst>
          </p:cNvPr>
          <p:cNvGrpSpPr/>
          <p:nvPr/>
        </p:nvGrpSpPr>
        <p:grpSpPr>
          <a:xfrm>
            <a:off x="13553430" y="24498225"/>
            <a:ext cx="8981711" cy="2278830"/>
            <a:chOff x="13437892" y="27631103"/>
            <a:chExt cx="7027616" cy="3076737"/>
          </a:xfrm>
        </p:grpSpPr>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2" y="27631103"/>
              <a:ext cx="7027616" cy="3076737"/>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97693" y="28044961"/>
              <a:ext cx="6565412"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grpSp>
        <p:nvGrpSpPr>
          <p:cNvPr id="56" name="Group 55">
            <a:extLst>
              <a:ext uri="{FF2B5EF4-FFF2-40B4-BE49-F238E27FC236}">
                <a16:creationId xmlns:a16="http://schemas.microsoft.com/office/drawing/2014/main" id="{CA21037E-8F54-7444-821D-F0AF8D38093A}"/>
              </a:ext>
            </a:extLst>
          </p:cNvPr>
          <p:cNvGrpSpPr/>
          <p:nvPr/>
        </p:nvGrpSpPr>
        <p:grpSpPr>
          <a:xfrm>
            <a:off x="2216987" y="14171463"/>
            <a:ext cx="12077412" cy="4661690"/>
            <a:chOff x="3671199" y="13273951"/>
            <a:chExt cx="12077412" cy="466169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40"/>
            <a:stretch>
              <a:fillRect/>
            </a:stretch>
          </p:blipFill>
          <p:spPr>
            <a:xfrm>
              <a:off x="10399130" y="13273951"/>
              <a:ext cx="5349481" cy="4661690"/>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1"/>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EAC1B78-1A78-DC40-9A73-D7FCB4B93559}"/>
                    </a:ext>
                  </a:extLst>
                </p:cNvPr>
                <p:cNvSpPr/>
                <p:nvPr/>
              </p:nvSpPr>
              <p:spPr>
                <a:xfrm>
                  <a:off x="8200303" y="15102077"/>
                  <a:ext cx="82913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a:latin typeface="Cambria Math" panose="02040503050406030204" pitchFamily="18" charset="0"/>
                                <a:ea typeface="Tahoma" panose="020B0604030504040204" pitchFamily="34" charset="0"/>
                                <a:cs typeface="Tahoma" panose="020B0604030504040204" pitchFamily="34" charset="0"/>
                              </a:rPr>
                            </m:ctrlPr>
                          </m:sSubSupPr>
                          <m:e>
                            <m:r>
                              <a:rPr lang="fr-FR" sz="3600" i="1" dirty="0">
                                <a:latin typeface="Cambria Math" panose="02040503050406030204" pitchFamily="18" charset="0"/>
                                <a:ea typeface="Cambria Math" panose="02040503050406030204" pitchFamily="18" charset="0"/>
                                <a:cs typeface="Tahoma" panose="020B0604030504040204" pitchFamily="34" charset="0"/>
                              </a:rPr>
                              <m:t>𝜇</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36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dirty="0"/>
                </a:p>
              </p:txBody>
            </p:sp>
          </mc:Choice>
          <mc:Fallback xmlns="">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8200303" y="15102077"/>
                  <a:ext cx="829137" cy="646331"/>
                </a:xfrm>
                <a:prstGeom prst="rect">
                  <a:avLst/>
                </a:prstGeom>
                <a:blipFill>
                  <a:blip r:embed="rId42"/>
                  <a:stretch>
                    <a:fillRect b="-1153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5939380" y="15298091"/>
              <a:ext cx="163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6448557" y="14093699"/>
              <a:ext cx="179390" cy="17939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BB9DD5-4065-7F4B-BB73-AD9CFD03D5D6}"/>
                    </a:ext>
                  </a:extLst>
                </p:cNvPr>
                <p:cNvSpPr/>
                <p:nvPr/>
              </p:nvSpPr>
              <p:spPr>
                <a:xfrm>
                  <a:off x="6164665" y="13604163"/>
                  <a:ext cx="5677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36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dirty="0"/>
                </a:p>
              </p:txBody>
            </p:sp>
          </mc:Choice>
          <mc:Fallback xmlns="">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6164665" y="13604163"/>
                  <a:ext cx="567783" cy="646331"/>
                </a:xfrm>
                <a:prstGeom prst="rect">
                  <a:avLst/>
                </a:prstGeom>
                <a:blipFill>
                  <a:blip r:embed="rId43"/>
                  <a:stretch>
                    <a:fillRect l="-2222"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CE111121-9442-9844-8B6B-B8A15EF9B2B3}"/>
                    </a:ext>
                  </a:extLst>
                </p:cNvPr>
                <p:cNvSpPr/>
                <p:nvPr/>
              </p:nvSpPr>
              <p:spPr>
                <a:xfrm>
                  <a:off x="5248262" y="15287657"/>
                  <a:ext cx="604909" cy="627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5248262" y="15287657"/>
                  <a:ext cx="604909" cy="627864"/>
                </a:xfrm>
                <a:prstGeom prst="rect">
                  <a:avLst/>
                </a:prstGeom>
                <a:blipFill>
                  <a:blip r:embed="rId4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5939380" y="14317859"/>
              <a:ext cx="509176" cy="848523"/>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5259844" y="14664287"/>
              <a:ext cx="1221505" cy="1221505"/>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4CE70DF-4250-8843-AB16-BEB853EC8A18}"/>
                    </a:ext>
                  </a:extLst>
                </p:cNvPr>
                <p:cNvSpPr/>
                <p:nvPr/>
              </p:nvSpPr>
              <p:spPr>
                <a:xfrm>
                  <a:off x="6349864" y="14507278"/>
                  <a:ext cx="6058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36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dirty="0"/>
                </a:p>
              </p:txBody>
            </p:sp>
          </mc:Choice>
          <mc:Fallback xmlns="">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6349864" y="14507278"/>
                  <a:ext cx="605807" cy="646331"/>
                </a:xfrm>
                <a:prstGeom prst="rect">
                  <a:avLst/>
                </a:prstGeom>
                <a:blipFill>
                  <a:blip r:embed="rId45"/>
                  <a:stretch>
                    <a:fillRect l="-8163" r="-6122"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49FAC8-D2BF-9A40-9AB7-03BCDEF11BBC}"/>
                    </a:ext>
                  </a:extLst>
                </p:cNvPr>
                <p:cNvSpPr txBox="1"/>
                <p:nvPr/>
              </p:nvSpPr>
              <p:spPr>
                <a:xfrm>
                  <a:off x="7061733" y="15226326"/>
                  <a:ext cx="545726" cy="750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dirty="0"/>
                </a:p>
              </p:txBody>
            </p:sp>
          </mc:Choice>
          <mc:Fallback xmlns="">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7061733" y="15226326"/>
                  <a:ext cx="545726" cy="750526"/>
                </a:xfrm>
                <a:prstGeom prst="rect">
                  <a:avLst/>
                </a:prstGeom>
                <a:blipFill>
                  <a:blip r:embed="rId46"/>
                  <a:stretch>
                    <a:fillRect l="-2273" b="-6667"/>
                  </a:stretch>
                </a:blipFill>
              </p:spPr>
              <p:txBody>
                <a:bodyPr/>
                <a:lstStyle/>
                <a:p>
                  <a:r>
                    <a:rPr lang="en-US">
                      <a:noFill/>
                    </a:rPr>
                    <a:t> </a:t>
                  </a:r>
                </a:p>
              </p:txBody>
            </p:sp>
          </mc:Fallback>
        </mc:AlternateContent>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16505758" y="9666213"/>
            <a:ext cx="12478273"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An anatomical coherence score (ACS) [3] is obtained for each fiber/cylinder in a conjunctive way.</a:t>
            </a:r>
          </a:p>
        </p:txBody>
      </p:sp>
      <p:sp>
        <p:nvSpPr>
          <p:cNvPr id="62" name="Rectangle 61">
            <a:extLst>
              <a:ext uri="{FF2B5EF4-FFF2-40B4-BE49-F238E27FC236}">
                <a16:creationId xmlns:a16="http://schemas.microsoft.com/office/drawing/2014/main" id="{2E3354B9-E4D2-8447-A650-FAB9E4E5C7DE}"/>
              </a:ext>
            </a:extLst>
          </p:cNvPr>
          <p:cNvSpPr/>
          <p:nvPr/>
        </p:nvSpPr>
        <p:spPr>
          <a:xfrm rot="16200000">
            <a:off x="21019052" y="34712326"/>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[6] </a:t>
            </a:r>
            <a:endParaRPr lang="en-US" sz="2000" dirty="0"/>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xmlns="">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15731712-3388-4940-8958-1226BEE3C683}"/>
                  </a:ext>
                </a:extLst>
              </p:cNvPr>
              <p:cNvSpPr txBox="1"/>
              <p:nvPr/>
            </p:nvSpPr>
            <p:spPr>
              <a:xfrm>
                <a:off x="21672289" y="11645450"/>
                <a:ext cx="32001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Tahoma" panose="020B0604030504040204" pitchFamily="34" charset="0"/>
                          <a:cs typeface="Tahoma" panose="020B0604030504040204" pitchFamily="34" charset="0"/>
                        </a:rPr>
                        <m:t>𝐴</m:t>
                      </m:r>
                      <m:r>
                        <a:rPr lang="en-US" sz="3600" b="0" i="1" dirty="0" smtClean="0">
                          <a:latin typeface="Cambria Math" panose="02040503050406030204" pitchFamily="18" charset="0"/>
                          <a:ea typeface="Tahoma" panose="020B0604030504040204" pitchFamily="34" charset="0"/>
                          <a:cs typeface="Tahoma" panose="020B0604030504040204" pitchFamily="34" charset="0"/>
                        </a:rPr>
                        <m:t>𝐶𝑆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𝐹𝑆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 ∗</m:t>
                      </m:r>
                      <m:r>
                        <a:rPr lang="en-US" sz="3600" b="0" i="1" dirty="0" smtClean="0">
                          <a:latin typeface="Cambria Math" panose="02040503050406030204" pitchFamily="18" charset="0"/>
                          <a:ea typeface="Tahoma" panose="020B0604030504040204" pitchFamily="34" charset="0"/>
                          <a:cs typeface="Tahoma" panose="020B0604030504040204" pitchFamily="34" charset="0"/>
                        </a:rPr>
                        <m:t>𝐸𝑃</m:t>
                      </m:r>
                    </m:oMath>
                  </m:oMathPara>
                </a14:m>
                <a:endParaRPr lang="fr-FR" sz="3600" dirty="0"/>
              </a:p>
            </p:txBody>
          </p:sp>
        </mc:Choice>
        <mc:Fallback xmlns="">
          <p:sp>
            <p:nvSpPr>
              <p:cNvPr id="170" name="TextBox 169">
                <a:extLst>
                  <a:ext uri="{FF2B5EF4-FFF2-40B4-BE49-F238E27FC236}">
                    <a16:creationId xmlns:a16="http://schemas.microsoft.com/office/drawing/2014/main" id="{15731712-3388-4940-8958-1226BEE3C683}"/>
                  </a:ext>
                </a:extLst>
              </p:cNvPr>
              <p:cNvSpPr txBox="1">
                <a:spLocks noRot="1" noChangeAspect="1" noMove="1" noResize="1" noEditPoints="1" noAdjustHandles="1" noChangeArrowheads="1" noChangeShapeType="1" noTextEdit="1"/>
              </p:cNvSpPr>
              <p:nvPr/>
            </p:nvSpPr>
            <p:spPr>
              <a:xfrm>
                <a:off x="21672289" y="11645450"/>
                <a:ext cx="3200107" cy="553998"/>
              </a:xfrm>
              <a:prstGeom prst="rect">
                <a:avLst/>
              </a:prstGeom>
              <a:blipFill>
                <a:blip r:embed="rId48"/>
                <a:stretch>
                  <a:fillRect l="-1976" t="-4444" r="-1976"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3" name="TextBox 182">
                <a:extLst>
                  <a:ext uri="{FF2B5EF4-FFF2-40B4-BE49-F238E27FC236}">
                    <a16:creationId xmlns:a16="http://schemas.microsoft.com/office/drawing/2014/main" id="{FD7FD338-2878-2341-83AD-EB34F2BD473F}"/>
                  </a:ext>
                </a:extLst>
              </p:cNvPr>
              <p:cNvSpPr txBox="1"/>
              <p:nvPr/>
            </p:nvSpPr>
            <p:spPr>
              <a:xfrm>
                <a:off x="7864798" y="20177745"/>
                <a:ext cx="2814104" cy="612347"/>
              </a:xfrm>
              <a:prstGeom prst="rect">
                <a:avLst/>
              </a:prstGeom>
              <a:noFill/>
            </p:spPr>
            <p:txBody>
              <a:bodyPr wrap="none" lIns="0" tIns="0" rIns="0" bIns="0" rtlCol="0">
                <a:spAutoFit/>
              </a:bodyPr>
              <a:lstStyle/>
              <a:p>
                <a14:m>
                  <m:oMath xmlns:m="http://schemas.openxmlformats.org/officeDocument/2006/math">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EP</m:t>
                    </m:r>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 = </m:t>
                    </m:r>
                    <m:sSub>
                      <m:sSub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𝑚𝑖𝑛</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𝑅</m:t>
                        </m:r>
                      </m:sub>
                    </m:sSub>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m:t>
                    </m:r>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Tahoma" panose="020B0604030504040204" pitchFamily="34" charset="0"/>
                            <a:cs typeface="Tahoma" panose="020B0604030504040204" pitchFamily="34" charset="0"/>
                          </a:rPr>
                          <m:t>𝑒</m:t>
                        </m:r>
                      </m:e>
                      <m:sup>
                        <m:f>
                          <m:f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fPr>
                          <m:num>
                            <m:sSubSup>
                              <m:sSub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SupPr>
                              <m:e>
                                <m:d>
                                  <m:dPr>
                                    <m:begChr m:val="‖"/>
                                    <m:endChr m:val="‖"/>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𝑓</m:t>
                                    </m:r>
                                    <m:r>
                                      <a:rPr lang="en-US" sz="2400" b="0" i="1" dirty="0" smtClean="0">
                                        <a:latin typeface="Cambria Math" panose="02040503050406030204" pitchFamily="18" charset="0"/>
                                        <a:ea typeface="Tahoma" panose="020B0604030504040204" pitchFamily="34" charset="0"/>
                                        <a:cs typeface="Tahoma" panose="020B0604030504040204" pitchFamily="34" charset="0"/>
                                      </a:rPr>
                                      <m:t>−</m:t>
                                    </m:r>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e>
                                </m:d>
                              </m:e>
                              <m:sub>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b>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bSup>
                          </m:num>
                          <m:den>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Cambria Math" panose="02040503050406030204" pitchFamily="18" charset="0"/>
                                    <a:cs typeface="Tahoma" panose="020B0604030504040204" pitchFamily="34" charset="0"/>
                                  </a:rPr>
                                  <m:t>𝜆</m:t>
                                </m:r>
                              </m:e>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p>
                          </m:den>
                        </m:f>
                      </m:sup>
                    </m:sSup>
                  </m:oMath>
                </a14:m>
                <a:r>
                  <a:rPr lang="fr-FR" sz="2800" dirty="0"/>
                  <a:t>)</a:t>
                </a:r>
              </a:p>
            </p:txBody>
          </p:sp>
        </mc:Choice>
        <mc:Fallback>
          <p:sp>
            <p:nvSpPr>
              <p:cNvPr id="183" name="TextBox 182">
                <a:extLst>
                  <a:ext uri="{FF2B5EF4-FFF2-40B4-BE49-F238E27FC236}">
                    <a16:creationId xmlns:a16="http://schemas.microsoft.com/office/drawing/2014/main" id="{FD7FD338-2878-2341-83AD-EB34F2BD473F}"/>
                  </a:ext>
                </a:extLst>
              </p:cNvPr>
              <p:cNvSpPr txBox="1">
                <a:spLocks noRot="1" noChangeAspect="1" noMove="1" noResize="1" noEditPoints="1" noAdjustHandles="1" noChangeArrowheads="1" noChangeShapeType="1" noTextEdit="1"/>
              </p:cNvSpPr>
              <p:nvPr/>
            </p:nvSpPr>
            <p:spPr>
              <a:xfrm>
                <a:off x="7864798" y="20177745"/>
                <a:ext cx="2814104" cy="612347"/>
              </a:xfrm>
              <a:prstGeom prst="rect">
                <a:avLst/>
              </a:prstGeom>
              <a:blipFill>
                <a:blip r:embed="rId49"/>
                <a:stretch>
                  <a:fillRect r="-6710" b="-34000"/>
                </a:stretch>
              </a:blipFill>
            </p:spPr>
            <p:txBody>
              <a:bodyPr/>
              <a:lstStyle/>
              <a:p>
                <a:r>
                  <a:rPr lang="fr-FR">
                    <a:noFill/>
                  </a:rPr>
                  <a:t> </a:t>
                </a:r>
              </a:p>
            </p:txBody>
          </p:sp>
        </mc:Fallback>
      </mc:AlternateContent>
      <p:sp>
        <p:nvSpPr>
          <p:cNvPr id="11" name="TextBox 10">
            <a:extLst>
              <a:ext uri="{FF2B5EF4-FFF2-40B4-BE49-F238E27FC236}">
                <a16:creationId xmlns:a16="http://schemas.microsoft.com/office/drawing/2014/main" id="{069A511D-2FCE-BD45-8A41-5C87B4915009}"/>
              </a:ext>
            </a:extLst>
          </p:cNvPr>
          <p:cNvSpPr txBox="1"/>
          <p:nvPr/>
        </p:nvSpPr>
        <p:spPr>
          <a:xfrm>
            <a:off x="5554292" y="20321761"/>
            <a:ext cx="2238498"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Connectivity:</a:t>
            </a:r>
          </a:p>
        </p:txBody>
      </p:sp>
      <p:sp>
        <p:nvSpPr>
          <p:cNvPr id="184" name="TextBox 183">
            <a:extLst>
              <a:ext uri="{FF2B5EF4-FFF2-40B4-BE49-F238E27FC236}">
                <a16:creationId xmlns:a16="http://schemas.microsoft.com/office/drawing/2014/main" id="{58A19698-6139-8C47-90C3-E99FC26EB51D}"/>
              </a:ext>
            </a:extLst>
          </p:cNvPr>
          <p:cNvSpPr txBox="1"/>
          <p:nvPr/>
        </p:nvSpPr>
        <p:spPr>
          <a:xfrm>
            <a:off x="4148690" y="19529673"/>
            <a:ext cx="1987916"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Directional:</a:t>
            </a: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6105</TotalTime>
  <Words>1160</Words>
  <Application>Microsoft Office PowerPoint</Application>
  <PresentationFormat>Custom</PresentationFormat>
  <Paragraphs>99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comercier</cp:lastModifiedBy>
  <cp:revision>249</cp:revision>
  <cp:lastPrinted>2019-03-29T13:35:50Z</cp:lastPrinted>
  <dcterms:created xsi:type="dcterms:W3CDTF">2012-02-29T16:02:41Z</dcterms:created>
  <dcterms:modified xsi:type="dcterms:W3CDTF">2019-03-29T14:31:49Z</dcterms:modified>
</cp:coreProperties>
</file>